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Brice SemiExpanded" charset="1" panose="00000000000000000000"/>
      <p:regular r:id="rId7"/>
    </p:embeddedFont>
    <p:embeddedFont>
      <p:font typeface="Clear Sans" charset="1" panose="020B0503030202020304"/>
      <p:regular r:id="rId8"/>
    </p:embeddedFont>
    <p:embeddedFont>
      <p:font typeface="Clear Sans Italics" charset="1" panose="020B05030302020903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ED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294275" y="-673203"/>
            <a:ext cx="4316502" cy="10897503"/>
            <a:chOff x="0" y="0"/>
            <a:chExt cx="2753800" cy="695228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753800" cy="6952283"/>
            </a:xfrm>
            <a:custGeom>
              <a:avLst/>
              <a:gdLst/>
              <a:ahLst/>
              <a:cxnLst/>
              <a:rect r="r" b="b" t="t" l="l"/>
              <a:pathLst>
                <a:path h="6952283" w="2753800">
                  <a:moveTo>
                    <a:pt x="2629340" y="6952283"/>
                  </a:moveTo>
                  <a:lnTo>
                    <a:pt x="124460" y="6952283"/>
                  </a:lnTo>
                  <a:cubicBezTo>
                    <a:pt x="55880" y="6952283"/>
                    <a:pt x="0" y="6896403"/>
                    <a:pt x="0" y="682782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629340" y="0"/>
                  </a:lnTo>
                  <a:cubicBezTo>
                    <a:pt x="2697920" y="0"/>
                    <a:pt x="2753800" y="55880"/>
                    <a:pt x="2753800" y="124460"/>
                  </a:cubicBezTo>
                  <a:lnTo>
                    <a:pt x="2753800" y="6827824"/>
                  </a:lnTo>
                  <a:cubicBezTo>
                    <a:pt x="2753800" y="6896403"/>
                    <a:pt x="2697920" y="6952283"/>
                    <a:pt x="2629340" y="6952283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507528" y="3974074"/>
            <a:ext cx="2993527" cy="1039564"/>
            <a:chOff x="0" y="0"/>
            <a:chExt cx="3991369" cy="1386085"/>
          </a:xfrm>
        </p:grpSpPr>
        <p:grpSp>
          <p:nvGrpSpPr>
            <p:cNvPr name="Group 5" id="5"/>
            <p:cNvGrpSpPr/>
            <p:nvPr/>
          </p:nvGrpSpPr>
          <p:grpSpPr>
            <a:xfrm rot="0">
              <a:off x="0" y="0"/>
              <a:ext cx="3991369" cy="1386085"/>
              <a:chOff x="0" y="0"/>
              <a:chExt cx="1909781" cy="663211"/>
            </a:xfrm>
          </p:grpSpPr>
          <p:sp>
            <p:nvSpPr>
              <p:cNvPr name="Freeform 6" id="6"/>
              <p:cNvSpPr/>
              <p:nvPr/>
            </p:nvSpPr>
            <p:spPr>
              <a:xfrm flipH="false" flipV="false" rot="0">
                <a:off x="0" y="0"/>
                <a:ext cx="1909781" cy="663211"/>
              </a:xfrm>
              <a:custGeom>
                <a:avLst/>
                <a:gdLst/>
                <a:ahLst/>
                <a:cxnLst/>
                <a:rect r="r" b="b" t="t" l="l"/>
                <a:pathLst>
                  <a:path h="663211" w="1909781">
                    <a:moveTo>
                      <a:pt x="1785321" y="663211"/>
                    </a:moveTo>
                    <a:lnTo>
                      <a:pt x="124460" y="663211"/>
                    </a:lnTo>
                    <a:cubicBezTo>
                      <a:pt x="55880" y="663211"/>
                      <a:pt x="0" y="607331"/>
                      <a:pt x="0" y="538751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785321" y="0"/>
                    </a:lnTo>
                    <a:cubicBezTo>
                      <a:pt x="1853901" y="0"/>
                      <a:pt x="1909781" y="55880"/>
                      <a:pt x="1909781" y="124460"/>
                    </a:cubicBezTo>
                    <a:lnTo>
                      <a:pt x="1909781" y="538751"/>
                    </a:lnTo>
                    <a:cubicBezTo>
                      <a:pt x="1909781" y="607331"/>
                      <a:pt x="1853901" y="663211"/>
                      <a:pt x="1785321" y="663211"/>
                    </a:cubicBezTo>
                    <a:close/>
                  </a:path>
                </a:pathLst>
              </a:custGeom>
              <a:solidFill>
                <a:srgbClr val="FF5B00"/>
              </a:solidFill>
            </p:spPr>
          </p:sp>
        </p:grpSp>
        <p:sp>
          <p:nvSpPr>
            <p:cNvPr name="TextBox 7" id="7"/>
            <p:cNvSpPr txBox="true"/>
            <p:nvPr/>
          </p:nvSpPr>
          <p:spPr>
            <a:xfrm rot="0">
              <a:off x="374175" y="381893"/>
              <a:ext cx="3243019" cy="73025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4200"/>
                </a:lnSpc>
                <a:spcBef>
                  <a:spcPct val="0"/>
                </a:spcBef>
              </a:pPr>
              <a:r>
                <a:rPr lang="en-US" sz="3500">
                  <a:solidFill>
                    <a:srgbClr val="FFFFFF"/>
                  </a:solidFill>
                  <a:latin typeface="Brice SemiExpanded"/>
                  <a:ea typeface="Brice SemiExpanded"/>
                  <a:cs typeface="Brice SemiExpanded"/>
                  <a:sym typeface="Brice SemiExpanded"/>
                </a:rPr>
                <a:t>Naam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902943" y="698632"/>
            <a:ext cx="7663619" cy="517892"/>
            <a:chOff x="0" y="0"/>
            <a:chExt cx="10218158" cy="690523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0" y="0"/>
              <a:ext cx="10218158" cy="690523"/>
              <a:chOff x="0" y="0"/>
              <a:chExt cx="28321188" cy="1913890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28321189" cy="1913890"/>
              </a:xfrm>
              <a:custGeom>
                <a:avLst/>
                <a:gdLst/>
                <a:ahLst/>
                <a:cxnLst/>
                <a:rect r="r" b="b" t="t" l="l"/>
                <a:pathLst>
                  <a:path h="1913890" w="28321189">
                    <a:moveTo>
                      <a:pt x="28321189" y="956945"/>
                    </a:moveTo>
                    <a:cubicBezTo>
                      <a:pt x="28321189" y="1485392"/>
                      <a:pt x="27892815" y="1913890"/>
                      <a:pt x="27364243" y="1913890"/>
                    </a:cubicBezTo>
                    <a:lnTo>
                      <a:pt x="956945" y="1913890"/>
                    </a:lnTo>
                    <a:cubicBezTo>
                      <a:pt x="428371" y="1913890"/>
                      <a:pt x="0" y="1485392"/>
                      <a:pt x="0" y="956945"/>
                    </a:cubicBezTo>
                    <a:cubicBezTo>
                      <a:pt x="0" y="428371"/>
                      <a:pt x="428371" y="0"/>
                      <a:pt x="956945" y="0"/>
                    </a:cubicBezTo>
                    <a:lnTo>
                      <a:pt x="27364243" y="0"/>
                    </a:lnTo>
                    <a:cubicBezTo>
                      <a:pt x="27892691" y="0"/>
                      <a:pt x="28321189" y="428371"/>
                      <a:pt x="28321189" y="956945"/>
                    </a:cubicBezTo>
                    <a:close/>
                  </a:path>
                </a:pathLst>
              </a:custGeom>
              <a:solidFill>
                <a:srgbClr val="F15D22"/>
              </a:solidFill>
            </p:spPr>
          </p:sp>
        </p:grpSp>
        <p:sp>
          <p:nvSpPr>
            <p:cNvPr name="TextBox 11" id="11"/>
            <p:cNvSpPr txBox="true"/>
            <p:nvPr/>
          </p:nvSpPr>
          <p:spPr>
            <a:xfrm rot="0">
              <a:off x="433099" y="91261"/>
              <a:ext cx="9355555" cy="482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80"/>
                </a:lnSpc>
                <a:spcBef>
                  <a:spcPct val="0"/>
                </a:spcBef>
              </a:pPr>
              <a:r>
                <a:rPr lang="en-US" sz="2400">
                  <a:solidFill>
                    <a:srgbClr val="FFFFFF"/>
                  </a:solidFill>
                  <a:latin typeface="Clear Sans"/>
                  <a:ea typeface="Clear Sans"/>
                  <a:cs typeface="Clear Sans"/>
                  <a:sym typeface="Clear Sans"/>
                </a:rPr>
                <a:t>KERNBHOEFTE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4902943" y="2741592"/>
            <a:ext cx="7663619" cy="517892"/>
            <a:chOff x="0" y="0"/>
            <a:chExt cx="10218158" cy="690523"/>
          </a:xfrm>
        </p:grpSpPr>
        <p:grpSp>
          <p:nvGrpSpPr>
            <p:cNvPr name="Group 13" id="13"/>
            <p:cNvGrpSpPr/>
            <p:nvPr/>
          </p:nvGrpSpPr>
          <p:grpSpPr>
            <a:xfrm rot="0">
              <a:off x="0" y="0"/>
              <a:ext cx="10218158" cy="690523"/>
              <a:chOff x="0" y="0"/>
              <a:chExt cx="28321188" cy="1913890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28321189" cy="1913890"/>
              </a:xfrm>
              <a:custGeom>
                <a:avLst/>
                <a:gdLst/>
                <a:ahLst/>
                <a:cxnLst/>
                <a:rect r="r" b="b" t="t" l="l"/>
                <a:pathLst>
                  <a:path h="1913890" w="28321189">
                    <a:moveTo>
                      <a:pt x="28321189" y="956945"/>
                    </a:moveTo>
                    <a:cubicBezTo>
                      <a:pt x="28321189" y="1485392"/>
                      <a:pt x="27892815" y="1913890"/>
                      <a:pt x="27364243" y="1913890"/>
                    </a:cubicBezTo>
                    <a:lnTo>
                      <a:pt x="956945" y="1913890"/>
                    </a:lnTo>
                    <a:cubicBezTo>
                      <a:pt x="428371" y="1913890"/>
                      <a:pt x="0" y="1485392"/>
                      <a:pt x="0" y="956945"/>
                    </a:cubicBezTo>
                    <a:cubicBezTo>
                      <a:pt x="0" y="428371"/>
                      <a:pt x="428371" y="0"/>
                      <a:pt x="956945" y="0"/>
                    </a:cubicBezTo>
                    <a:lnTo>
                      <a:pt x="27364243" y="0"/>
                    </a:lnTo>
                    <a:cubicBezTo>
                      <a:pt x="27892691" y="0"/>
                      <a:pt x="28321189" y="428371"/>
                      <a:pt x="28321189" y="956945"/>
                    </a:cubicBezTo>
                    <a:close/>
                  </a:path>
                </a:pathLst>
              </a:custGeom>
              <a:solidFill>
                <a:srgbClr val="FF5B00"/>
              </a:solidFill>
            </p:spPr>
          </p:sp>
        </p:grpSp>
        <p:sp>
          <p:nvSpPr>
            <p:cNvPr name="TextBox 15" id="15"/>
            <p:cNvSpPr txBox="true"/>
            <p:nvPr/>
          </p:nvSpPr>
          <p:spPr>
            <a:xfrm rot="0">
              <a:off x="433099" y="91261"/>
              <a:ext cx="9355555" cy="482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80"/>
                </a:lnSpc>
                <a:spcBef>
                  <a:spcPct val="0"/>
                </a:spcBef>
              </a:pPr>
              <a:r>
                <a:rPr lang="en-US" sz="2400">
                  <a:solidFill>
                    <a:srgbClr val="FFFFFF"/>
                  </a:solidFill>
                  <a:latin typeface="Clear Sans"/>
                  <a:ea typeface="Clear Sans"/>
                  <a:cs typeface="Clear Sans"/>
                  <a:sym typeface="Clear Sans"/>
                </a:rPr>
                <a:t>KERNPIJN</a:t>
              </a: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4902943" y="7241429"/>
            <a:ext cx="7663619" cy="517892"/>
            <a:chOff x="0" y="0"/>
            <a:chExt cx="10218158" cy="690523"/>
          </a:xfrm>
        </p:grpSpPr>
        <p:grpSp>
          <p:nvGrpSpPr>
            <p:cNvPr name="Group 17" id="17"/>
            <p:cNvGrpSpPr/>
            <p:nvPr/>
          </p:nvGrpSpPr>
          <p:grpSpPr>
            <a:xfrm rot="0">
              <a:off x="0" y="0"/>
              <a:ext cx="10218158" cy="690523"/>
              <a:chOff x="0" y="0"/>
              <a:chExt cx="28321188" cy="1913890"/>
            </a:xfrm>
          </p:grpSpPr>
          <p:sp>
            <p:nvSpPr>
              <p:cNvPr name="Freeform 18" id="18"/>
              <p:cNvSpPr/>
              <p:nvPr/>
            </p:nvSpPr>
            <p:spPr>
              <a:xfrm flipH="false" flipV="false" rot="0">
                <a:off x="0" y="0"/>
                <a:ext cx="28321189" cy="1913890"/>
              </a:xfrm>
              <a:custGeom>
                <a:avLst/>
                <a:gdLst/>
                <a:ahLst/>
                <a:cxnLst/>
                <a:rect r="r" b="b" t="t" l="l"/>
                <a:pathLst>
                  <a:path h="1913890" w="28321189">
                    <a:moveTo>
                      <a:pt x="28321189" y="956945"/>
                    </a:moveTo>
                    <a:cubicBezTo>
                      <a:pt x="28321189" y="1485392"/>
                      <a:pt x="27892815" y="1913890"/>
                      <a:pt x="27364243" y="1913890"/>
                    </a:cubicBezTo>
                    <a:lnTo>
                      <a:pt x="956945" y="1913890"/>
                    </a:lnTo>
                    <a:cubicBezTo>
                      <a:pt x="428371" y="1913890"/>
                      <a:pt x="0" y="1485392"/>
                      <a:pt x="0" y="956945"/>
                    </a:cubicBezTo>
                    <a:cubicBezTo>
                      <a:pt x="0" y="428371"/>
                      <a:pt x="428371" y="0"/>
                      <a:pt x="956945" y="0"/>
                    </a:cubicBezTo>
                    <a:lnTo>
                      <a:pt x="27364243" y="0"/>
                    </a:lnTo>
                    <a:cubicBezTo>
                      <a:pt x="27892691" y="0"/>
                      <a:pt x="28321189" y="428371"/>
                      <a:pt x="28321189" y="956945"/>
                    </a:cubicBezTo>
                    <a:close/>
                  </a:path>
                </a:pathLst>
              </a:custGeom>
              <a:solidFill>
                <a:srgbClr val="FF5B00"/>
              </a:solidFill>
            </p:spPr>
          </p:sp>
        </p:grpSp>
        <p:sp>
          <p:nvSpPr>
            <p:cNvPr name="TextBox 19" id="19"/>
            <p:cNvSpPr txBox="true"/>
            <p:nvPr/>
          </p:nvSpPr>
          <p:spPr>
            <a:xfrm rot="0">
              <a:off x="433099" y="91261"/>
              <a:ext cx="9355555" cy="482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80"/>
                </a:lnSpc>
                <a:spcBef>
                  <a:spcPct val="0"/>
                </a:spcBef>
              </a:pPr>
              <a:r>
                <a:rPr lang="en-US" sz="2400">
                  <a:solidFill>
                    <a:srgbClr val="FFFFFF"/>
                  </a:solidFill>
                  <a:latin typeface="Clear Sans"/>
                  <a:ea typeface="Clear Sans"/>
                  <a:cs typeface="Clear Sans"/>
                  <a:sym typeface="Clear Sans"/>
                </a:rPr>
                <a:t>VERWACHTING VAN JOUW BEDRIJF</a:t>
              </a: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4975152" y="1465470"/>
            <a:ext cx="7016666" cy="7319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82"/>
              </a:lnSpc>
            </a:pP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Denk aan: wat wil deze persoon bereiken? Niet algemeen, maar concreet. Wat drijft hem elke dag?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975152" y="3507134"/>
            <a:ext cx="7887961" cy="7319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82"/>
              </a:lnSpc>
            </a:pP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Waar loopt hij dagelijks tegenaan? Wat kost hem onnodig veel tijd of energie?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047361" y="8006971"/>
            <a:ext cx="7519200" cy="7319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82"/>
              </a:lnSpc>
            </a:pP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Wa</a:t>
            </a: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t moet jouw product of dienst voor hem </a:t>
            </a: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oplossen? Wat is de minimumverwachting om hem over de streep te trekken?</a:t>
            </a:r>
          </a:p>
        </p:txBody>
      </p:sp>
      <p:grpSp>
        <p:nvGrpSpPr>
          <p:cNvPr name="Group 23" id="23"/>
          <p:cNvGrpSpPr/>
          <p:nvPr/>
        </p:nvGrpSpPr>
        <p:grpSpPr>
          <a:xfrm rot="0">
            <a:off x="4902943" y="4705760"/>
            <a:ext cx="7663619" cy="517892"/>
            <a:chOff x="0" y="0"/>
            <a:chExt cx="10218158" cy="690523"/>
          </a:xfrm>
        </p:grpSpPr>
        <p:grpSp>
          <p:nvGrpSpPr>
            <p:cNvPr name="Group 24" id="24"/>
            <p:cNvGrpSpPr/>
            <p:nvPr/>
          </p:nvGrpSpPr>
          <p:grpSpPr>
            <a:xfrm rot="0">
              <a:off x="0" y="0"/>
              <a:ext cx="10218158" cy="690523"/>
              <a:chOff x="0" y="0"/>
              <a:chExt cx="28321188" cy="1913890"/>
            </a:xfrm>
          </p:grpSpPr>
          <p:sp>
            <p:nvSpPr>
              <p:cNvPr name="Freeform 25" id="25"/>
              <p:cNvSpPr/>
              <p:nvPr/>
            </p:nvSpPr>
            <p:spPr>
              <a:xfrm flipH="false" flipV="false" rot="0">
                <a:off x="0" y="0"/>
                <a:ext cx="28321189" cy="1913890"/>
              </a:xfrm>
              <a:custGeom>
                <a:avLst/>
                <a:gdLst/>
                <a:ahLst/>
                <a:cxnLst/>
                <a:rect r="r" b="b" t="t" l="l"/>
                <a:pathLst>
                  <a:path h="1913890" w="28321189">
                    <a:moveTo>
                      <a:pt x="28321189" y="956945"/>
                    </a:moveTo>
                    <a:cubicBezTo>
                      <a:pt x="28321189" y="1485392"/>
                      <a:pt x="27892815" y="1913890"/>
                      <a:pt x="27364243" y="1913890"/>
                    </a:cubicBezTo>
                    <a:lnTo>
                      <a:pt x="956945" y="1913890"/>
                    </a:lnTo>
                    <a:cubicBezTo>
                      <a:pt x="428371" y="1913890"/>
                      <a:pt x="0" y="1485392"/>
                      <a:pt x="0" y="956945"/>
                    </a:cubicBezTo>
                    <a:cubicBezTo>
                      <a:pt x="0" y="428371"/>
                      <a:pt x="428371" y="0"/>
                      <a:pt x="956945" y="0"/>
                    </a:cubicBezTo>
                    <a:lnTo>
                      <a:pt x="27364243" y="0"/>
                    </a:lnTo>
                    <a:cubicBezTo>
                      <a:pt x="27892691" y="0"/>
                      <a:pt x="28321189" y="428371"/>
                      <a:pt x="28321189" y="956945"/>
                    </a:cubicBezTo>
                    <a:close/>
                  </a:path>
                </a:pathLst>
              </a:custGeom>
              <a:solidFill>
                <a:srgbClr val="FF5B00"/>
              </a:solidFill>
            </p:spPr>
          </p:sp>
        </p:grpSp>
        <p:sp>
          <p:nvSpPr>
            <p:cNvPr name="TextBox 26" id="26"/>
            <p:cNvSpPr txBox="true"/>
            <p:nvPr/>
          </p:nvSpPr>
          <p:spPr>
            <a:xfrm rot="0">
              <a:off x="433099" y="91261"/>
              <a:ext cx="9355555" cy="482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80"/>
                </a:lnSpc>
                <a:spcBef>
                  <a:spcPct val="0"/>
                </a:spcBef>
              </a:pPr>
              <a:r>
                <a:rPr lang="en-US" sz="2400">
                  <a:solidFill>
                    <a:srgbClr val="FFFFFF"/>
                  </a:solidFill>
                  <a:latin typeface="Clear Sans"/>
                  <a:ea typeface="Clear Sans"/>
                  <a:cs typeface="Clear Sans"/>
                  <a:sym typeface="Clear Sans"/>
                </a:rPr>
                <a:t>GEDRAGSPATRONEN </a:t>
              </a:r>
            </a:p>
          </p:txBody>
        </p:sp>
      </p:grpSp>
      <p:sp>
        <p:nvSpPr>
          <p:cNvPr name="TextBox 27" id="27"/>
          <p:cNvSpPr txBox="true"/>
          <p:nvPr/>
        </p:nvSpPr>
        <p:spPr>
          <a:xfrm rot="0">
            <a:off x="5047361" y="5471303"/>
            <a:ext cx="7887961" cy="11033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82"/>
              </a:lnSpc>
            </a:pP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Hoe oriënteert hij zich voor een aankoop? Snelle beslisser of uitgebreide vergelijker? </a:t>
            </a:r>
          </a:p>
          <a:p>
            <a:pPr algn="l">
              <a:lnSpc>
                <a:spcPts val="2982"/>
              </a:lnSpc>
            </a:pPr>
          </a:p>
        </p:txBody>
      </p:sp>
      <p:grpSp>
        <p:nvGrpSpPr>
          <p:cNvPr name="Group 28" id="28"/>
          <p:cNvGrpSpPr/>
          <p:nvPr/>
        </p:nvGrpSpPr>
        <p:grpSpPr>
          <a:xfrm rot="0">
            <a:off x="12823151" y="698632"/>
            <a:ext cx="4602740" cy="517892"/>
            <a:chOff x="0" y="0"/>
            <a:chExt cx="6136987" cy="690523"/>
          </a:xfrm>
        </p:grpSpPr>
        <p:grpSp>
          <p:nvGrpSpPr>
            <p:cNvPr name="Group 29" id="29"/>
            <p:cNvGrpSpPr/>
            <p:nvPr/>
          </p:nvGrpSpPr>
          <p:grpSpPr>
            <a:xfrm rot="0">
              <a:off x="0" y="0"/>
              <a:ext cx="6136987" cy="690523"/>
              <a:chOff x="0" y="0"/>
              <a:chExt cx="17009598" cy="1913890"/>
            </a:xfrm>
          </p:grpSpPr>
          <p:sp>
            <p:nvSpPr>
              <p:cNvPr name="Freeform 30" id="30"/>
              <p:cNvSpPr/>
              <p:nvPr/>
            </p:nvSpPr>
            <p:spPr>
              <a:xfrm flipH="false" flipV="false" rot="0">
                <a:off x="0" y="0"/>
                <a:ext cx="17009597" cy="1913890"/>
              </a:xfrm>
              <a:custGeom>
                <a:avLst/>
                <a:gdLst/>
                <a:ahLst/>
                <a:cxnLst/>
                <a:rect r="r" b="b" t="t" l="l"/>
                <a:pathLst>
                  <a:path h="1913890" w="17009597">
                    <a:moveTo>
                      <a:pt x="17009597" y="956945"/>
                    </a:moveTo>
                    <a:cubicBezTo>
                      <a:pt x="17009597" y="1485392"/>
                      <a:pt x="16581227" y="1913890"/>
                      <a:pt x="16052653" y="1913890"/>
                    </a:cubicBezTo>
                    <a:lnTo>
                      <a:pt x="956945" y="1913890"/>
                    </a:lnTo>
                    <a:cubicBezTo>
                      <a:pt x="428371" y="1913890"/>
                      <a:pt x="0" y="1485392"/>
                      <a:pt x="0" y="956945"/>
                    </a:cubicBezTo>
                    <a:cubicBezTo>
                      <a:pt x="0" y="428371"/>
                      <a:pt x="428371" y="0"/>
                      <a:pt x="956945" y="0"/>
                    </a:cubicBezTo>
                    <a:lnTo>
                      <a:pt x="16052653" y="0"/>
                    </a:lnTo>
                    <a:cubicBezTo>
                      <a:pt x="16581100" y="0"/>
                      <a:pt x="17009597" y="428371"/>
                      <a:pt x="17009597" y="956945"/>
                    </a:cubicBezTo>
                    <a:close/>
                  </a:path>
                </a:pathLst>
              </a:custGeom>
              <a:solidFill>
                <a:srgbClr val="FF5B00"/>
              </a:solidFill>
            </p:spPr>
          </p:sp>
        </p:grpSp>
        <p:sp>
          <p:nvSpPr>
            <p:cNvPr name="TextBox 31" id="31"/>
            <p:cNvSpPr txBox="true"/>
            <p:nvPr/>
          </p:nvSpPr>
          <p:spPr>
            <a:xfrm rot="0">
              <a:off x="486828" y="91261"/>
              <a:ext cx="5204525" cy="482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80"/>
                </a:lnSpc>
                <a:spcBef>
                  <a:spcPct val="0"/>
                </a:spcBef>
              </a:pPr>
              <a:r>
                <a:rPr lang="en-US" sz="2400">
                  <a:solidFill>
                    <a:srgbClr val="FFFFFF"/>
                  </a:solidFill>
                  <a:latin typeface="Clear Sans"/>
                  <a:ea typeface="Clear Sans"/>
                  <a:cs typeface="Clear Sans"/>
                  <a:sym typeface="Clear Sans"/>
                </a:rPr>
                <a:t>TAAL</a:t>
              </a:r>
            </a:p>
          </p:txBody>
        </p:sp>
      </p:grpSp>
      <p:grpSp>
        <p:nvGrpSpPr>
          <p:cNvPr name="Group 32" id="32"/>
          <p:cNvGrpSpPr/>
          <p:nvPr/>
        </p:nvGrpSpPr>
        <p:grpSpPr>
          <a:xfrm rot="0">
            <a:off x="552139" y="698632"/>
            <a:ext cx="2904306" cy="2904306"/>
            <a:chOff x="0" y="0"/>
            <a:chExt cx="6350000" cy="6350000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15D22"/>
            </a:solidFill>
          </p:spPr>
        </p:sp>
      </p:grpSp>
      <p:grpSp>
        <p:nvGrpSpPr>
          <p:cNvPr name="Group 34" id="34"/>
          <p:cNvGrpSpPr/>
          <p:nvPr/>
        </p:nvGrpSpPr>
        <p:grpSpPr>
          <a:xfrm rot="0">
            <a:off x="645384" y="791884"/>
            <a:ext cx="2717814" cy="2717803"/>
            <a:chOff x="0" y="0"/>
            <a:chExt cx="6350000" cy="6349975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6350000" cy="6349975"/>
            </a:xfrm>
            <a:custGeom>
              <a:avLst/>
              <a:gdLst/>
              <a:ahLst/>
              <a:cxnLst/>
              <a:rect r="r" b="b" t="t" l="l"/>
              <a:pathLst>
                <a:path h="6349975" w="6350000">
                  <a:moveTo>
                    <a:pt x="6350000" y="3175025"/>
                  </a:moveTo>
                  <a:cubicBezTo>
                    <a:pt x="6350000" y="4928451"/>
                    <a:pt x="4928476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2"/>
              <a:stretch>
                <a:fillRect l="0" t="-12500" r="0" b="-12500"/>
              </a:stretch>
            </a:blipFill>
          </p:spPr>
        </p:sp>
      </p:grpSp>
      <p:sp>
        <p:nvSpPr>
          <p:cNvPr name="TextBox 36" id="36"/>
          <p:cNvSpPr txBox="true"/>
          <p:nvPr/>
        </p:nvSpPr>
        <p:spPr>
          <a:xfrm rot="0">
            <a:off x="12994651" y="1389261"/>
            <a:ext cx="3942520" cy="1474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82"/>
              </a:lnSpc>
            </a:pP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Welke zinnen gebruikt</a:t>
            </a: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 hij zelf? Niet jouw woorden voor zijn probleem, m</a:t>
            </a: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aar zijn eigen woorde</a:t>
            </a: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n.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552139" y="5385113"/>
            <a:ext cx="2993527" cy="4073450"/>
            <a:chOff x="0" y="0"/>
            <a:chExt cx="3991369" cy="5431267"/>
          </a:xfrm>
        </p:grpSpPr>
        <p:sp>
          <p:nvSpPr>
            <p:cNvPr name="TextBox 38" id="38"/>
            <p:cNvSpPr txBox="true"/>
            <p:nvPr/>
          </p:nvSpPr>
          <p:spPr>
            <a:xfrm rot="0">
              <a:off x="0" y="779299"/>
              <a:ext cx="3991369" cy="465196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123"/>
                </a:lnSpc>
              </a:pPr>
              <a:r>
                <a:rPr lang="en-US" sz="2199" i="true">
                  <a:solidFill>
                    <a:srgbClr val="0D1646"/>
                  </a:solidFill>
                  <a:latin typeface="Clear Sans Italics"/>
                  <a:ea typeface="Clear Sans Italics"/>
                  <a:cs typeface="Clear Sans Italics"/>
                  <a:sym typeface="Clear Sans Italics"/>
                </a:rPr>
                <a:t>Werk/dagelijkse bezigheden </a:t>
              </a:r>
            </a:p>
            <a:p>
              <a:pPr algn="ctr">
                <a:lnSpc>
                  <a:spcPts val="3123"/>
                </a:lnSpc>
              </a:pPr>
            </a:p>
            <a:p>
              <a:pPr algn="ctr">
                <a:lnSpc>
                  <a:spcPts val="3123"/>
                </a:lnSpc>
              </a:pPr>
              <a:r>
                <a:rPr lang="en-US" sz="2199" i="true">
                  <a:solidFill>
                    <a:srgbClr val="0D1646"/>
                  </a:solidFill>
                  <a:latin typeface="Clear Sans Italics"/>
                  <a:ea typeface="Clear Sans Italics"/>
                  <a:cs typeface="Clear Sans Italics"/>
                  <a:sym typeface="Clear Sans Italics"/>
                </a:rPr>
                <a:t>Demografie (locatie, opleidingsniveau, inkomensniveau - alleen wat relevant is!)) </a:t>
              </a:r>
            </a:p>
            <a:p>
              <a:pPr algn="ctr">
                <a:lnSpc>
                  <a:spcPts val="3123"/>
                </a:lnSpc>
              </a:pPr>
            </a:p>
            <a:p>
              <a:pPr algn="ctr">
                <a:lnSpc>
                  <a:spcPts val="3123"/>
                </a:lnSpc>
              </a:pPr>
              <a:r>
                <a:rPr lang="en-US" sz="2199" i="true">
                  <a:solidFill>
                    <a:srgbClr val="0D1646"/>
                  </a:solidFill>
                  <a:latin typeface="Clear Sans Italics"/>
                  <a:ea typeface="Clear Sans Italics"/>
                  <a:cs typeface="Clear Sans Italics"/>
                  <a:sym typeface="Clear Sans Italics"/>
                </a:rPr>
                <a:t>Leeftijd </a:t>
              </a:r>
            </a:p>
          </p:txBody>
        </p:sp>
        <p:sp>
          <p:nvSpPr>
            <p:cNvPr name="TextBox 39" id="39"/>
            <p:cNvSpPr txBox="true"/>
            <p:nvPr/>
          </p:nvSpPr>
          <p:spPr>
            <a:xfrm rot="0">
              <a:off x="0" y="0"/>
              <a:ext cx="3991369" cy="482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 marL="0" indent="0" lvl="0">
                <a:lnSpc>
                  <a:spcPts val="2880"/>
                </a:lnSpc>
                <a:spcBef>
                  <a:spcPct val="0"/>
                </a:spcBef>
              </a:pPr>
              <a:r>
                <a:rPr lang="en-US" sz="2400" i="true">
                  <a:solidFill>
                    <a:srgbClr val="0D1646"/>
                  </a:solidFill>
                  <a:latin typeface="Clear Sans Italics"/>
                  <a:ea typeface="Clear Sans Italics"/>
                  <a:cs typeface="Clear Sans Italics"/>
                  <a:sym typeface="Clear Sans Italics"/>
                </a:rPr>
                <a:t>FUNCTIE</a:t>
              </a: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12994651" y="5890268"/>
            <a:ext cx="4602740" cy="517892"/>
            <a:chOff x="0" y="0"/>
            <a:chExt cx="6136987" cy="690523"/>
          </a:xfrm>
        </p:grpSpPr>
        <p:grpSp>
          <p:nvGrpSpPr>
            <p:cNvPr name="Group 41" id="41"/>
            <p:cNvGrpSpPr/>
            <p:nvPr/>
          </p:nvGrpSpPr>
          <p:grpSpPr>
            <a:xfrm rot="0">
              <a:off x="0" y="0"/>
              <a:ext cx="6136987" cy="690523"/>
              <a:chOff x="0" y="0"/>
              <a:chExt cx="17009598" cy="1913890"/>
            </a:xfrm>
          </p:grpSpPr>
          <p:sp>
            <p:nvSpPr>
              <p:cNvPr name="Freeform 42" id="42"/>
              <p:cNvSpPr/>
              <p:nvPr/>
            </p:nvSpPr>
            <p:spPr>
              <a:xfrm flipH="false" flipV="false" rot="0">
                <a:off x="0" y="0"/>
                <a:ext cx="17009597" cy="1913890"/>
              </a:xfrm>
              <a:custGeom>
                <a:avLst/>
                <a:gdLst/>
                <a:ahLst/>
                <a:cxnLst/>
                <a:rect r="r" b="b" t="t" l="l"/>
                <a:pathLst>
                  <a:path h="1913890" w="17009597">
                    <a:moveTo>
                      <a:pt x="17009597" y="956945"/>
                    </a:moveTo>
                    <a:cubicBezTo>
                      <a:pt x="17009597" y="1485392"/>
                      <a:pt x="16581227" y="1913890"/>
                      <a:pt x="16052653" y="1913890"/>
                    </a:cubicBezTo>
                    <a:lnTo>
                      <a:pt x="956945" y="1913890"/>
                    </a:lnTo>
                    <a:cubicBezTo>
                      <a:pt x="428371" y="1913890"/>
                      <a:pt x="0" y="1485392"/>
                      <a:pt x="0" y="956945"/>
                    </a:cubicBezTo>
                    <a:cubicBezTo>
                      <a:pt x="0" y="428371"/>
                      <a:pt x="428371" y="0"/>
                      <a:pt x="956945" y="0"/>
                    </a:cubicBezTo>
                    <a:lnTo>
                      <a:pt x="16052653" y="0"/>
                    </a:lnTo>
                    <a:cubicBezTo>
                      <a:pt x="16581100" y="0"/>
                      <a:pt x="17009597" y="428371"/>
                      <a:pt x="17009597" y="956945"/>
                    </a:cubicBezTo>
                    <a:close/>
                  </a:path>
                </a:pathLst>
              </a:custGeom>
              <a:solidFill>
                <a:srgbClr val="FF5B00"/>
              </a:solidFill>
            </p:spPr>
          </p:sp>
        </p:grpSp>
        <p:sp>
          <p:nvSpPr>
            <p:cNvPr name="TextBox 43" id="43"/>
            <p:cNvSpPr txBox="true"/>
            <p:nvPr/>
          </p:nvSpPr>
          <p:spPr>
            <a:xfrm rot="0">
              <a:off x="486828" y="91261"/>
              <a:ext cx="5204525" cy="482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80"/>
                </a:lnSpc>
                <a:spcBef>
                  <a:spcPct val="0"/>
                </a:spcBef>
              </a:pPr>
              <a:r>
                <a:rPr lang="en-US" sz="2400">
                  <a:solidFill>
                    <a:srgbClr val="FFFFFF"/>
                  </a:solidFill>
                  <a:latin typeface="Clear Sans"/>
                  <a:ea typeface="Clear Sans"/>
                  <a:cs typeface="Clear Sans"/>
                  <a:sym typeface="Clear Sans"/>
                </a:rPr>
                <a:t>DIT MAAKT HEM LOYAAL</a:t>
              </a:r>
            </a:p>
          </p:txBody>
        </p:sp>
      </p:grpSp>
      <p:sp>
        <p:nvSpPr>
          <p:cNvPr name="TextBox 44" id="44"/>
          <p:cNvSpPr txBox="true"/>
          <p:nvPr/>
        </p:nvSpPr>
        <p:spPr>
          <a:xfrm rot="0">
            <a:off x="13166152" y="6580897"/>
            <a:ext cx="3942520" cy="1474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82"/>
              </a:lnSpc>
            </a:pP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Wat is het moment waarop deze persona denkt 'dit is precies wat ik zocht'? Wat maakt hem loyaal?</a:t>
            </a:r>
          </a:p>
        </p:txBody>
      </p:sp>
      <p:sp>
        <p:nvSpPr>
          <p:cNvPr name="Freeform 45" id="45"/>
          <p:cNvSpPr/>
          <p:nvPr/>
        </p:nvSpPr>
        <p:spPr>
          <a:xfrm flipH="false" flipV="false" rot="0">
            <a:off x="14498114" y="8950840"/>
            <a:ext cx="3459479" cy="832782"/>
          </a:xfrm>
          <a:custGeom>
            <a:avLst/>
            <a:gdLst/>
            <a:ahLst/>
            <a:cxnLst/>
            <a:rect r="r" b="b" t="t" l="l"/>
            <a:pathLst>
              <a:path h="832782" w="3459479">
                <a:moveTo>
                  <a:pt x="0" y="0"/>
                </a:moveTo>
                <a:lnTo>
                  <a:pt x="3459479" y="0"/>
                </a:lnTo>
                <a:lnTo>
                  <a:pt x="3459479" y="832783"/>
                </a:lnTo>
                <a:lnTo>
                  <a:pt x="0" y="83278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6" id="46"/>
          <p:cNvGrpSpPr/>
          <p:nvPr/>
        </p:nvGrpSpPr>
        <p:grpSpPr>
          <a:xfrm rot="0">
            <a:off x="12994651" y="3294450"/>
            <a:ext cx="4602740" cy="517892"/>
            <a:chOff x="0" y="0"/>
            <a:chExt cx="6136987" cy="690523"/>
          </a:xfrm>
        </p:grpSpPr>
        <p:grpSp>
          <p:nvGrpSpPr>
            <p:cNvPr name="Group 47" id="47"/>
            <p:cNvGrpSpPr/>
            <p:nvPr/>
          </p:nvGrpSpPr>
          <p:grpSpPr>
            <a:xfrm rot="0">
              <a:off x="0" y="0"/>
              <a:ext cx="6136987" cy="690523"/>
              <a:chOff x="0" y="0"/>
              <a:chExt cx="17009598" cy="1913890"/>
            </a:xfrm>
          </p:grpSpPr>
          <p:sp>
            <p:nvSpPr>
              <p:cNvPr name="Freeform 48" id="48"/>
              <p:cNvSpPr/>
              <p:nvPr/>
            </p:nvSpPr>
            <p:spPr>
              <a:xfrm flipH="false" flipV="false" rot="0">
                <a:off x="0" y="0"/>
                <a:ext cx="17009597" cy="1913890"/>
              </a:xfrm>
              <a:custGeom>
                <a:avLst/>
                <a:gdLst/>
                <a:ahLst/>
                <a:cxnLst/>
                <a:rect r="r" b="b" t="t" l="l"/>
                <a:pathLst>
                  <a:path h="1913890" w="17009597">
                    <a:moveTo>
                      <a:pt x="17009597" y="956945"/>
                    </a:moveTo>
                    <a:cubicBezTo>
                      <a:pt x="17009597" y="1485392"/>
                      <a:pt x="16581227" y="1913890"/>
                      <a:pt x="16052653" y="1913890"/>
                    </a:cubicBezTo>
                    <a:lnTo>
                      <a:pt x="956945" y="1913890"/>
                    </a:lnTo>
                    <a:cubicBezTo>
                      <a:pt x="428371" y="1913890"/>
                      <a:pt x="0" y="1485392"/>
                      <a:pt x="0" y="956945"/>
                    </a:cubicBezTo>
                    <a:cubicBezTo>
                      <a:pt x="0" y="428371"/>
                      <a:pt x="428371" y="0"/>
                      <a:pt x="956945" y="0"/>
                    </a:cubicBezTo>
                    <a:lnTo>
                      <a:pt x="16052653" y="0"/>
                    </a:lnTo>
                    <a:cubicBezTo>
                      <a:pt x="16581100" y="0"/>
                      <a:pt x="17009597" y="428371"/>
                      <a:pt x="17009597" y="956945"/>
                    </a:cubicBezTo>
                    <a:close/>
                  </a:path>
                </a:pathLst>
              </a:custGeom>
              <a:solidFill>
                <a:srgbClr val="FF5B00"/>
              </a:solidFill>
            </p:spPr>
          </p:sp>
        </p:grpSp>
        <p:sp>
          <p:nvSpPr>
            <p:cNvPr name="TextBox 49" id="49"/>
            <p:cNvSpPr txBox="true"/>
            <p:nvPr/>
          </p:nvSpPr>
          <p:spPr>
            <a:xfrm rot="0">
              <a:off x="486828" y="91261"/>
              <a:ext cx="5204525" cy="4826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880"/>
                </a:lnSpc>
                <a:spcBef>
                  <a:spcPct val="0"/>
                </a:spcBef>
              </a:pPr>
              <a:r>
                <a:rPr lang="en-US" sz="2400">
                  <a:solidFill>
                    <a:srgbClr val="FFFFFF"/>
                  </a:solidFill>
                  <a:latin typeface="Clear Sans"/>
                  <a:ea typeface="Clear Sans"/>
                  <a:cs typeface="Clear Sans"/>
                  <a:sym typeface="Clear Sans"/>
                </a:rPr>
                <a:t>BEREIK </a:t>
              </a:r>
            </a:p>
          </p:txBody>
        </p:sp>
      </p:grpSp>
      <p:sp>
        <p:nvSpPr>
          <p:cNvPr name="TextBox 50" id="50"/>
          <p:cNvSpPr txBox="true"/>
          <p:nvPr/>
        </p:nvSpPr>
        <p:spPr>
          <a:xfrm rot="0">
            <a:off x="13153261" y="4014311"/>
            <a:ext cx="4272630" cy="1474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82"/>
              </a:lnSpc>
            </a:pP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Via welke kanalen is</a:t>
            </a: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 hij actief? Vertrouwt hij meer op aanbevelingen of</a:t>
            </a:r>
            <a:r>
              <a:rPr lang="en-US" sz="2100" i="true">
                <a:solidFill>
                  <a:srgbClr val="0D1646"/>
                </a:solidFill>
                <a:latin typeface="Clear Sans Italics"/>
                <a:ea typeface="Clear Sans Italics"/>
                <a:cs typeface="Clear Sans Italics"/>
                <a:sym typeface="Clear Sans Italics"/>
              </a:rPr>
              <a:t> op meer eigen onderzoek?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DAHLQEU4kpA</dc:identifier>
  <dcterms:modified xsi:type="dcterms:W3CDTF">2011-08-01T06:04:30Z</dcterms:modified>
  <cp:revision>1</cp:revision>
  <dc:title>Persona Template Webprofit - v2026</dc:title>
</cp:coreProperties>
</file>